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0"/>
  </p:notesMasterIdLst>
  <p:sldIdLst>
    <p:sldId id="283" r:id="rId2"/>
    <p:sldId id="284" r:id="rId3"/>
    <p:sldId id="286" r:id="rId4"/>
    <p:sldId id="285" r:id="rId5"/>
    <p:sldId id="290" r:id="rId6"/>
    <p:sldId id="291" r:id="rId7"/>
    <p:sldId id="292" r:id="rId8"/>
    <p:sldId id="293" r:id="rId9"/>
    <p:sldId id="294" r:id="rId10"/>
    <p:sldId id="295" r:id="rId11"/>
    <p:sldId id="296" r:id="rId12"/>
    <p:sldId id="297" r:id="rId13"/>
    <p:sldId id="298" r:id="rId14"/>
    <p:sldId id="287" r:id="rId15"/>
    <p:sldId id="299" r:id="rId16"/>
    <p:sldId id="300" r:id="rId17"/>
    <p:sldId id="301" r:id="rId18"/>
    <p:sldId id="302" r:id="rId19"/>
    <p:sldId id="303" r:id="rId20"/>
    <p:sldId id="304" r:id="rId21"/>
    <p:sldId id="305" r:id="rId22"/>
    <p:sldId id="308" r:id="rId23"/>
    <p:sldId id="309" r:id="rId24"/>
    <p:sldId id="310" r:id="rId25"/>
    <p:sldId id="288" r:id="rId26"/>
    <p:sldId id="307" r:id="rId27"/>
    <p:sldId id="306" r:id="rId28"/>
    <p:sldId id="2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286"/>
            <p14:sldId id="285"/>
            <p14:sldId id="290"/>
            <p14:sldId id="291"/>
            <p14:sldId id="292"/>
            <p14:sldId id="293"/>
            <p14:sldId id="294"/>
            <p14:sldId id="295"/>
            <p14:sldId id="296"/>
            <p14:sldId id="297"/>
            <p14:sldId id="298"/>
            <p14:sldId id="287"/>
            <p14:sldId id="299"/>
            <p14:sldId id="300"/>
            <p14:sldId id="301"/>
            <p14:sldId id="302"/>
            <p14:sldId id="303"/>
            <p14:sldId id="304"/>
            <p14:sldId id="305"/>
            <p14:sldId id="308"/>
            <p14:sldId id="309"/>
            <p14:sldId id="310"/>
            <p14:sldId id="288"/>
            <p14:sldId id="307"/>
            <p14:sldId id="30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9"/>
    <p:restoredTop sz="94708"/>
  </p:normalViewPr>
  <p:slideViewPr>
    <p:cSldViewPr snapToGrid="0" snapToObjects="1">
      <p:cViewPr varScale="1">
        <p:scale>
          <a:sx n="127" d="100"/>
          <a:sy n="127" d="100"/>
        </p:scale>
        <p:origin x="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4925" y="0"/>
          <a:ext cx="4306807" cy="8788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New Custom </a:t>
          </a:r>
        </a:p>
        <a:p>
          <a:pPr marL="0" lvl="0" indent="0" algn="ctr" defTabSz="1022350">
            <a:lnSpc>
              <a:spcPct val="90000"/>
            </a:lnSpc>
            <a:spcBef>
              <a:spcPct val="0"/>
            </a:spcBef>
            <a:spcAft>
              <a:spcPct val="35000"/>
            </a:spcAft>
            <a:buNone/>
          </a:pPr>
          <a:r>
            <a:rPr lang="en-US" sz="2300" kern="1200" dirty="0"/>
            <a:t>IAM Role</a:t>
          </a:r>
        </a:p>
      </dsp:txBody>
      <dsp:txXfrm>
        <a:off x="4925" y="0"/>
        <a:ext cx="4087107" cy="878801"/>
      </dsp:txXfrm>
    </dsp:sp>
    <dsp:sp modelId="{D1D7DF4A-C3C1-8C46-8276-F9D0F2F9FA52}">
      <dsp:nvSpPr>
        <dsp:cNvPr id="0" name=""/>
        <dsp:cNvSpPr/>
      </dsp:nvSpPr>
      <dsp:spPr>
        <a:xfrm>
          <a:off x="3450370" y="0"/>
          <a:ext cx="4306807" cy="878801"/>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Create Role</a:t>
          </a:r>
        </a:p>
      </dsp:txBody>
      <dsp:txXfrm>
        <a:off x="3889771" y="0"/>
        <a:ext cx="3428006" cy="878801"/>
      </dsp:txXfrm>
    </dsp:sp>
    <dsp:sp modelId="{E3451BC1-F58C-5B49-AADE-7DBAEE9F0390}">
      <dsp:nvSpPr>
        <dsp:cNvPr id="0" name=""/>
        <dsp:cNvSpPr/>
      </dsp:nvSpPr>
      <dsp:spPr>
        <a:xfrm>
          <a:off x="6895816" y="0"/>
          <a:ext cx="4306807" cy="878801"/>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Enable Lambda Function</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8/3/18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352742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BEF412-9AC4-9940-A12A-5D9D19284885}" type="slidenum">
              <a:rPr lang="en-US" smtClean="0"/>
              <a:t>8</a:t>
            </a:fld>
            <a:endParaRPr lang="en-US"/>
          </a:p>
        </p:txBody>
      </p:sp>
    </p:spTree>
    <p:extLst>
      <p:ext uri="{BB962C8B-B14F-4D97-AF65-F5344CB8AC3E}">
        <p14:creationId xmlns:p14="http://schemas.microsoft.com/office/powerpoint/2010/main" val="381102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588908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264924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4.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10: Collecting Data from AWS Container Services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178118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426067" y="1906094"/>
            <a:ext cx="5724180"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7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142141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607406" y="1906094"/>
            <a:ext cx="5361501"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8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226365" y="3657547"/>
            <a:ext cx="6255026" cy="17095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333289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4240897" y="1906094"/>
            <a:ext cx="4094518" cy="368764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9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a:stCxn id="10" idx="2"/>
          </p:cNvCxnSpPr>
          <p:nvPr/>
        </p:nvCxnSpPr>
        <p:spPr>
          <a:xfrm>
            <a:off x="2716317" y="3749915"/>
            <a:ext cx="5142222" cy="169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603513" y="2641919"/>
            <a:ext cx="2225607" cy="1107996"/>
          </a:xfrm>
          <a:prstGeom prst="rect">
            <a:avLst/>
          </a:prstGeom>
          <a:noFill/>
        </p:spPr>
        <p:txBody>
          <a:bodyPr wrap="square" lIns="0" tIns="0" rIns="0" bIns="0" rtlCol="0">
            <a:spAutoFit/>
          </a:bodyPr>
          <a:lstStyle/>
          <a:p>
            <a:r>
              <a:rPr lang="en-US" sz="2400" dirty="0"/>
              <a:t>Review Configurations and click Create</a:t>
            </a:r>
          </a:p>
        </p:txBody>
      </p:sp>
    </p:spTree>
    <p:extLst>
      <p:ext uri="{BB962C8B-B14F-4D97-AF65-F5344CB8AC3E}">
        <p14:creationId xmlns:p14="http://schemas.microsoft.com/office/powerpoint/2010/main" val="350285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4240897" y="2885150"/>
            <a:ext cx="4094518" cy="172952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10 of 10</a:t>
            </a:r>
          </a:p>
        </p:txBody>
      </p:sp>
      <p:sp>
        <p:nvSpPr>
          <p:cNvPr id="10" name="TextBox 9">
            <a:extLst>
              <a:ext uri="{FF2B5EF4-FFF2-40B4-BE49-F238E27FC236}">
                <a16:creationId xmlns:a16="http://schemas.microsoft.com/office/drawing/2014/main" id="{7F067EC8-CAAC-094B-BAE3-3ED1A602502E}"/>
              </a:ext>
            </a:extLst>
          </p:cNvPr>
          <p:cNvSpPr txBox="1"/>
          <p:nvPr/>
        </p:nvSpPr>
        <p:spPr>
          <a:xfrm>
            <a:off x="4983195" y="1899797"/>
            <a:ext cx="2225607" cy="738664"/>
          </a:xfrm>
          <a:prstGeom prst="rect">
            <a:avLst/>
          </a:prstGeom>
          <a:noFill/>
        </p:spPr>
        <p:txBody>
          <a:bodyPr wrap="square" lIns="0" tIns="0" rIns="0" bIns="0" rtlCol="0">
            <a:spAutoFit/>
          </a:bodyPr>
          <a:lstStyle/>
          <a:p>
            <a:r>
              <a:rPr lang="en-US" sz="2400" dirty="0"/>
              <a:t>Wait for Cluster to be created</a:t>
            </a:r>
          </a:p>
        </p:txBody>
      </p:sp>
    </p:spTree>
    <p:extLst>
      <p:ext uri="{BB962C8B-B14F-4D97-AF65-F5344CB8AC3E}">
        <p14:creationId xmlns:p14="http://schemas.microsoft.com/office/powerpoint/2010/main" val="351977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CloudWatch Logs  Approach</a:t>
            </a:r>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r>
              <a:rPr lang="en-US" dirty="0"/>
              <a:t>Native setup using CloudWatch Log agent</a:t>
            </a:r>
          </a:p>
        </p:txBody>
      </p:sp>
    </p:spTree>
    <p:extLst>
      <p:ext uri="{BB962C8B-B14F-4D97-AF65-F5344CB8AC3E}">
        <p14:creationId xmlns:p14="http://schemas.microsoft.com/office/powerpoint/2010/main" val="4479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8172CC-1154-BB4C-9EFA-59B75A11DFDA}"/>
              </a:ext>
            </a:extLst>
          </p:cNvPr>
          <p:cNvSpPr>
            <a:spLocks noGrp="1"/>
          </p:cNvSpPr>
          <p:nvPr>
            <p:ph sz="quarter" idx="10"/>
          </p:nvPr>
        </p:nvSpPr>
        <p:spPr/>
        <p:txBody>
          <a:bodyPr/>
          <a:lstStyle/>
          <a:p>
            <a:r>
              <a:rPr lang="en-US" dirty="0"/>
              <a:t>Create a lambda function based on the “</a:t>
            </a:r>
            <a:r>
              <a:rPr lang="en-US" u="sng" dirty="0" err="1"/>
              <a:t>splunk</a:t>
            </a:r>
            <a:r>
              <a:rPr lang="en-US" u="sng" dirty="0"/>
              <a:t>-</a:t>
            </a:r>
            <a:r>
              <a:rPr lang="en-US" u="sng" dirty="0" err="1"/>
              <a:t>cloudwatch</a:t>
            </a:r>
            <a:r>
              <a:rPr lang="en-US" u="sng" dirty="0"/>
              <a:t>-logs-processor”</a:t>
            </a:r>
            <a:endParaRPr lang="en-US" dirty="0"/>
          </a:p>
          <a:p>
            <a:r>
              <a:rPr lang="en-US" dirty="0"/>
              <a:t>Trigger the Lambda Function to the CloudWatch Log Group created in step 5</a:t>
            </a:r>
          </a:p>
          <a:p>
            <a:r>
              <a:rPr lang="en-US" dirty="0"/>
              <a:t>Send the data to the Splunk HEC URL with the token</a:t>
            </a:r>
          </a:p>
          <a:p>
            <a:endParaRPr lang="en-US" dirty="0"/>
          </a:p>
          <a:p>
            <a:endParaRPr lang="en-US" dirty="0"/>
          </a:p>
        </p:txBody>
      </p:sp>
      <p:sp>
        <p:nvSpPr>
          <p:cNvPr id="3" name="Title 2">
            <a:extLst>
              <a:ext uri="{FF2B5EF4-FFF2-40B4-BE49-F238E27FC236}">
                <a16:creationId xmlns:a16="http://schemas.microsoft.com/office/drawing/2014/main" id="{8FDB53DB-12D2-FE4E-9F9C-09C455D42C73}"/>
              </a:ext>
            </a:extLst>
          </p:cNvPr>
          <p:cNvSpPr>
            <a:spLocks noGrp="1"/>
          </p:cNvSpPr>
          <p:nvPr>
            <p:ph type="title"/>
          </p:nvPr>
        </p:nvSpPr>
        <p:spPr/>
        <p:txBody>
          <a:bodyPr/>
          <a:lstStyle/>
          <a:p>
            <a:r>
              <a:rPr lang="en-US" dirty="0"/>
              <a:t>Lambda to Splunk HEC</a:t>
            </a:r>
          </a:p>
        </p:txBody>
      </p:sp>
      <p:sp>
        <p:nvSpPr>
          <p:cNvPr id="4" name="Subtitle 3">
            <a:extLst>
              <a:ext uri="{FF2B5EF4-FFF2-40B4-BE49-F238E27FC236}">
                <a16:creationId xmlns:a16="http://schemas.microsoft.com/office/drawing/2014/main" id="{27D38B5B-4FD7-9942-BF0E-07AEE35C998C}"/>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391916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 of )</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Get Started</a:t>
            </a:r>
          </a:p>
        </p:txBody>
      </p:sp>
    </p:spTree>
    <p:extLst>
      <p:ext uri="{BB962C8B-B14F-4D97-AF65-F5344CB8AC3E}">
        <p14:creationId xmlns:p14="http://schemas.microsoft.com/office/powerpoint/2010/main" val="293800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rotWithShape="1">
          <a:blip r:embed="rId2"/>
          <a:srcRect l="56675"/>
          <a:stretch/>
        </p:blipFill>
        <p:spPr>
          <a:xfrm>
            <a:off x="4941926" y="1909799"/>
            <a:ext cx="2308146" cy="107942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(2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40248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599364"/>
            <a:ext cx="9970180" cy="1680535"/>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(3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Blueprints</a:t>
            </a:r>
          </a:p>
        </p:txBody>
      </p:sp>
    </p:spTree>
    <p:extLst>
      <p:ext uri="{BB962C8B-B14F-4D97-AF65-F5344CB8AC3E}">
        <p14:creationId xmlns:p14="http://schemas.microsoft.com/office/powerpoint/2010/main" val="105157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1110909" y="2853373"/>
            <a:ext cx="9970180" cy="117251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(4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Filter for “</a:t>
            </a:r>
            <a:r>
              <a:rPr lang="en-US" dirty="0" err="1"/>
              <a:t>splunk</a:t>
            </a:r>
            <a:r>
              <a:rPr lang="en-US" dirty="0"/>
              <a:t> </a:t>
            </a:r>
            <a:r>
              <a:rPr lang="en-US" dirty="0" err="1"/>
              <a:t>cloudwatch</a:t>
            </a:r>
            <a:r>
              <a:rPr lang="en-US" dirty="0"/>
              <a:t>”</a:t>
            </a:r>
          </a:p>
        </p:txBody>
      </p:sp>
    </p:spTree>
    <p:extLst>
      <p:ext uri="{BB962C8B-B14F-4D97-AF65-F5344CB8AC3E}">
        <p14:creationId xmlns:p14="http://schemas.microsoft.com/office/powerpoint/2010/main" val="23461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2FA53-E40A-1E42-8124-F18C1239D1FA}"/>
              </a:ext>
            </a:extLst>
          </p:cNvPr>
          <p:cNvSpPr>
            <a:spLocks noGrp="1"/>
          </p:cNvSpPr>
          <p:nvPr>
            <p:ph sz="quarter" idx="10"/>
          </p:nvPr>
        </p:nvSpPr>
        <p:spPr/>
        <p:txBody>
          <a:bodyPr/>
          <a:lstStyle/>
          <a:p>
            <a:r>
              <a:rPr lang="en-US" dirty="0"/>
              <a:t>AWS ECS Logging in </a:t>
            </a:r>
            <a:r>
              <a:rPr lang="en-US" dirty="0" err="1"/>
              <a:t>Fargate</a:t>
            </a:r>
            <a:endParaRPr lang="en-US" dirty="0"/>
          </a:p>
          <a:p>
            <a:r>
              <a:rPr lang="en-US" dirty="0"/>
              <a:t>CloudWatch Logs approach</a:t>
            </a:r>
          </a:p>
          <a:p>
            <a:r>
              <a:rPr lang="en-US" dirty="0"/>
              <a:t>Sidecar with Docker Logging Library (Future)</a:t>
            </a:r>
          </a:p>
          <a:p>
            <a:r>
              <a:rPr lang="en-US" dirty="0"/>
              <a:t>Splunk Universal Forwarder (EC2 only)</a:t>
            </a:r>
          </a:p>
          <a:p>
            <a:r>
              <a:rPr lang="en-US" dirty="0"/>
              <a:t>Data Collection Method</a:t>
            </a:r>
          </a:p>
          <a:p>
            <a:pPr lvl="1"/>
            <a:r>
              <a:rPr lang="en-US" dirty="0"/>
              <a:t>Lambda Function</a:t>
            </a:r>
          </a:p>
          <a:p>
            <a:pPr lvl="1"/>
            <a:r>
              <a:rPr lang="en-US" dirty="0"/>
              <a:t>Kinesis Firehose (Future)</a:t>
            </a:r>
          </a:p>
          <a:p>
            <a:endParaRPr lang="en-US" dirty="0"/>
          </a:p>
          <a:p>
            <a:endParaRPr lang="en-US" dirty="0"/>
          </a:p>
        </p:txBody>
      </p:sp>
      <p:sp>
        <p:nvSpPr>
          <p:cNvPr id="3" name="Title 2">
            <a:extLst>
              <a:ext uri="{FF2B5EF4-FFF2-40B4-BE49-F238E27FC236}">
                <a16:creationId xmlns:a16="http://schemas.microsoft.com/office/drawing/2014/main" id="{41B1F063-CA17-5940-B7D0-449A529FA12A}"/>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74B4F42-4D87-A14B-8951-60EB15016D12}"/>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219319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905915" y="2540001"/>
            <a:ext cx="10383627" cy="1981190"/>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(6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-logs-processor” function</a:t>
            </a:r>
          </a:p>
        </p:txBody>
      </p:sp>
      <p:sp>
        <p:nvSpPr>
          <p:cNvPr id="2" name="TextBox 1">
            <a:extLst>
              <a:ext uri="{FF2B5EF4-FFF2-40B4-BE49-F238E27FC236}">
                <a16:creationId xmlns:a16="http://schemas.microsoft.com/office/drawing/2014/main" id="{BF3FEA6B-A8EE-684D-A850-F99E562DBB65}"/>
              </a:ext>
            </a:extLst>
          </p:cNvPr>
          <p:cNvSpPr txBox="1"/>
          <p:nvPr/>
        </p:nvSpPr>
        <p:spPr>
          <a:xfrm>
            <a:off x="5050841" y="1662636"/>
            <a:ext cx="2090316" cy="369332"/>
          </a:xfrm>
          <a:prstGeom prst="rect">
            <a:avLst/>
          </a:prstGeom>
          <a:noFill/>
        </p:spPr>
        <p:txBody>
          <a:bodyPr wrap="none" lIns="0" tIns="0" rIns="0" bIns="0" rtlCol="0">
            <a:spAutoFit/>
          </a:bodyPr>
          <a:lstStyle/>
          <a:p>
            <a:r>
              <a:rPr lang="en-US" sz="2400" dirty="0"/>
              <a:t>Click Configure</a:t>
            </a:r>
          </a:p>
        </p:txBody>
      </p:sp>
      <p:cxnSp>
        <p:nvCxnSpPr>
          <p:cNvPr id="7" name="Straight Arrow Connector 6">
            <a:extLst>
              <a:ext uri="{FF2B5EF4-FFF2-40B4-BE49-F238E27FC236}">
                <a16:creationId xmlns:a16="http://schemas.microsoft.com/office/drawing/2014/main" id="{A8A8B02B-C2D7-7C4A-85CC-4C427BCD208A}"/>
              </a:ext>
            </a:extLst>
          </p:cNvPr>
          <p:cNvCxnSpPr>
            <a:cxnSpLocks/>
          </p:cNvCxnSpPr>
          <p:nvPr/>
        </p:nvCxnSpPr>
        <p:spPr>
          <a:xfrm>
            <a:off x="7141157" y="2031968"/>
            <a:ext cx="3222043" cy="21971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3B393FA-EF2E-8E42-AB39-D1142F288ADC}"/>
              </a:ext>
            </a:extLst>
          </p:cNvPr>
          <p:cNvCxnSpPr>
            <a:cxnSpLocks/>
          </p:cNvCxnSpPr>
          <p:nvPr/>
        </p:nvCxnSpPr>
        <p:spPr>
          <a:xfrm flipH="1">
            <a:off x="2349500" y="1262013"/>
            <a:ext cx="1569614" cy="14684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4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865123" y="1625600"/>
            <a:ext cx="10463277" cy="4027848"/>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(7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Name the function and select an IAM role</a:t>
            </a:r>
          </a:p>
        </p:txBody>
      </p:sp>
      <p:sp>
        <p:nvSpPr>
          <p:cNvPr id="5" name="TextBox 4">
            <a:extLst>
              <a:ext uri="{FF2B5EF4-FFF2-40B4-BE49-F238E27FC236}">
                <a16:creationId xmlns:a16="http://schemas.microsoft.com/office/drawing/2014/main" id="{670C6D93-1BDC-CB4B-BDE3-E8684F45E42C}"/>
              </a:ext>
            </a:extLst>
          </p:cNvPr>
          <p:cNvSpPr txBox="1"/>
          <p:nvPr/>
        </p:nvSpPr>
        <p:spPr>
          <a:xfrm>
            <a:off x="395657" y="5755112"/>
            <a:ext cx="11784779" cy="369332"/>
          </a:xfrm>
          <a:prstGeom prst="rect">
            <a:avLst/>
          </a:prstGeom>
          <a:noFill/>
        </p:spPr>
        <p:txBody>
          <a:bodyPr wrap="square" lIns="0" tIns="0" rIns="0" bIns="0" rtlCol="0">
            <a:spAutoFit/>
          </a:bodyPr>
          <a:lstStyle/>
          <a:p>
            <a:r>
              <a:rPr lang="en-US" sz="2400" dirty="0"/>
              <a:t>** If you do not have an existing role, see the appendix on how to create the role.</a:t>
            </a:r>
          </a:p>
        </p:txBody>
      </p:sp>
      <p:cxnSp>
        <p:nvCxnSpPr>
          <p:cNvPr id="10" name="Straight Arrow Connector 9">
            <a:extLst>
              <a:ext uri="{FF2B5EF4-FFF2-40B4-BE49-F238E27FC236}">
                <a16:creationId xmlns:a16="http://schemas.microsoft.com/office/drawing/2014/main" id="{64F366E1-D432-F74F-BD74-82C5F4630DBD}"/>
              </a:ext>
            </a:extLst>
          </p:cNvPr>
          <p:cNvCxnSpPr>
            <a:cxnSpLocks/>
          </p:cNvCxnSpPr>
          <p:nvPr/>
        </p:nvCxnSpPr>
        <p:spPr>
          <a:xfrm flipV="1">
            <a:off x="546100" y="5247080"/>
            <a:ext cx="622300" cy="5080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7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230027" y="1625600"/>
            <a:ext cx="7733468" cy="4027848"/>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(8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Select the CloudWatch Log Group for your ECS cluster</a:t>
            </a:r>
          </a:p>
        </p:txBody>
      </p:sp>
      <p:sp>
        <p:nvSpPr>
          <p:cNvPr id="2" name="TextBox 1">
            <a:extLst>
              <a:ext uri="{FF2B5EF4-FFF2-40B4-BE49-F238E27FC236}">
                <a16:creationId xmlns:a16="http://schemas.microsoft.com/office/drawing/2014/main" id="{CA51566E-4263-EE4E-BD4B-C471B468AA35}"/>
              </a:ext>
            </a:extLst>
          </p:cNvPr>
          <p:cNvSpPr txBox="1"/>
          <p:nvPr/>
        </p:nvSpPr>
        <p:spPr>
          <a:xfrm>
            <a:off x="456064" y="1752600"/>
            <a:ext cx="1652136" cy="2215991"/>
          </a:xfrm>
          <a:prstGeom prst="rect">
            <a:avLst/>
          </a:prstGeom>
          <a:noFill/>
        </p:spPr>
        <p:txBody>
          <a:bodyPr wrap="square" lIns="0" tIns="0" rIns="0" bIns="0" rtlCol="0">
            <a:spAutoFit/>
          </a:bodyPr>
          <a:lstStyle/>
          <a:p>
            <a:r>
              <a:rPr lang="en-US" sz="2400" dirty="0"/>
              <a:t>Click the dropdown and select the </a:t>
            </a:r>
            <a:r>
              <a:rPr lang="en-US" sz="2400" dirty="0" err="1"/>
              <a:t>ecs</a:t>
            </a:r>
            <a:r>
              <a:rPr lang="en-US" sz="2400" dirty="0"/>
              <a:t> </a:t>
            </a:r>
            <a:r>
              <a:rPr lang="en-US" sz="2400" dirty="0" err="1"/>
              <a:t>cloudwatch</a:t>
            </a:r>
            <a:r>
              <a:rPr lang="en-US" sz="2400" dirty="0"/>
              <a:t> log group.</a:t>
            </a:r>
          </a:p>
        </p:txBody>
      </p:sp>
      <p:cxnSp>
        <p:nvCxnSpPr>
          <p:cNvPr id="8" name="Straight Arrow Connector 7">
            <a:extLst>
              <a:ext uri="{FF2B5EF4-FFF2-40B4-BE49-F238E27FC236}">
                <a16:creationId xmlns:a16="http://schemas.microsoft.com/office/drawing/2014/main" id="{BF3F873E-6844-7449-8211-F0F139005C2A}"/>
              </a:ext>
            </a:extLst>
          </p:cNvPr>
          <p:cNvCxnSpPr>
            <a:cxnSpLocks/>
          </p:cNvCxnSpPr>
          <p:nvPr/>
        </p:nvCxnSpPr>
        <p:spPr>
          <a:xfrm>
            <a:off x="1676400" y="2857500"/>
            <a:ext cx="7695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CB80AF-D9C9-234A-9006-2979A3D8B084}"/>
              </a:ext>
            </a:extLst>
          </p:cNvPr>
          <p:cNvSpPr txBox="1"/>
          <p:nvPr/>
        </p:nvSpPr>
        <p:spPr>
          <a:xfrm>
            <a:off x="456063" y="4566587"/>
            <a:ext cx="1558064" cy="738664"/>
          </a:xfrm>
          <a:prstGeom prst="rect">
            <a:avLst/>
          </a:prstGeom>
          <a:noFill/>
        </p:spPr>
        <p:txBody>
          <a:bodyPr wrap="square" lIns="0" tIns="0" rIns="0" bIns="0" rtlCol="0">
            <a:spAutoFit/>
          </a:bodyPr>
          <a:lstStyle/>
          <a:p>
            <a:r>
              <a:rPr lang="en-US" sz="2400" dirty="0"/>
              <a:t>Enable the Trigger</a:t>
            </a:r>
          </a:p>
        </p:txBody>
      </p:sp>
      <p:cxnSp>
        <p:nvCxnSpPr>
          <p:cNvPr id="12" name="Straight Arrow Connector 11">
            <a:extLst>
              <a:ext uri="{FF2B5EF4-FFF2-40B4-BE49-F238E27FC236}">
                <a16:creationId xmlns:a16="http://schemas.microsoft.com/office/drawing/2014/main" id="{0E8DD5CE-DA8C-AB4D-B0A5-1023D936A520}"/>
              </a:ext>
            </a:extLst>
          </p:cNvPr>
          <p:cNvCxnSpPr>
            <a:cxnSpLocks/>
          </p:cNvCxnSpPr>
          <p:nvPr/>
        </p:nvCxnSpPr>
        <p:spPr>
          <a:xfrm>
            <a:off x="1562100" y="5156200"/>
            <a:ext cx="820327"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229265" y="2669080"/>
            <a:ext cx="7733468"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(9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Enter your HEC URL and Token</a:t>
            </a:r>
          </a:p>
        </p:txBody>
      </p:sp>
    </p:spTree>
    <p:extLst>
      <p:ext uri="{BB962C8B-B14F-4D97-AF65-F5344CB8AC3E}">
        <p14:creationId xmlns:p14="http://schemas.microsoft.com/office/powerpoint/2010/main" val="345481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04961DF-60A8-1F4C-B648-D683086B87D1}"/>
              </a:ext>
            </a:extLst>
          </p:cNvPr>
          <p:cNvPicPr>
            <a:picLocks noGrp="1" noChangeAspect="1"/>
          </p:cNvPicPr>
          <p:nvPr>
            <p:ph sz="quarter" idx="10"/>
          </p:nvPr>
        </p:nvPicPr>
        <p:blipFill>
          <a:blip r:embed="rId2"/>
          <a:stretch>
            <a:fillRect/>
          </a:stretch>
        </p:blipFill>
        <p:spPr>
          <a:xfrm>
            <a:off x="2309281" y="2669080"/>
            <a:ext cx="7573435" cy="1534487"/>
          </a:xfrm>
        </p:spPr>
      </p:pic>
      <p:sp>
        <p:nvSpPr>
          <p:cNvPr id="3" name="Title 2">
            <a:extLst>
              <a:ext uri="{FF2B5EF4-FFF2-40B4-BE49-F238E27FC236}">
                <a16:creationId xmlns:a16="http://schemas.microsoft.com/office/drawing/2014/main" id="{BE14A59B-9254-7942-8017-32EF6FA35385}"/>
              </a:ext>
            </a:extLst>
          </p:cNvPr>
          <p:cNvSpPr>
            <a:spLocks noGrp="1"/>
          </p:cNvSpPr>
          <p:nvPr>
            <p:ph type="title"/>
          </p:nvPr>
        </p:nvSpPr>
        <p:spPr/>
        <p:txBody>
          <a:bodyPr/>
          <a:lstStyle/>
          <a:p>
            <a:r>
              <a:rPr lang="en-US" dirty="0"/>
              <a:t>Create the Lambda Function (10 of 10)</a:t>
            </a:r>
          </a:p>
        </p:txBody>
      </p:sp>
      <p:sp>
        <p:nvSpPr>
          <p:cNvPr id="4" name="Subtitle 3">
            <a:extLst>
              <a:ext uri="{FF2B5EF4-FFF2-40B4-BE49-F238E27FC236}">
                <a16:creationId xmlns:a16="http://schemas.microsoft.com/office/drawing/2014/main" id="{579CEEF8-3927-F745-A8E8-851CFDFA7201}"/>
              </a:ext>
            </a:extLst>
          </p:cNvPr>
          <p:cNvSpPr>
            <a:spLocks noGrp="1"/>
          </p:cNvSpPr>
          <p:nvPr>
            <p:ph type="subTitle" idx="12"/>
          </p:nvPr>
        </p:nvSpPr>
        <p:spPr/>
        <p:txBody>
          <a:bodyPr/>
          <a:lstStyle/>
          <a:p>
            <a:r>
              <a:rPr lang="en-US" dirty="0"/>
              <a:t>Click on Create Function</a:t>
            </a:r>
          </a:p>
        </p:txBody>
      </p:sp>
    </p:spTree>
    <p:extLst>
      <p:ext uri="{BB962C8B-B14F-4D97-AF65-F5344CB8AC3E}">
        <p14:creationId xmlns:p14="http://schemas.microsoft.com/office/powerpoint/2010/main" val="117292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Sidecar with Docker Logging Library</a:t>
            </a:r>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endParaRPr lang="en-US"/>
          </a:p>
        </p:txBody>
      </p:sp>
      <p:sp>
        <p:nvSpPr>
          <p:cNvPr id="4" name="TextBox 3">
            <a:extLst>
              <a:ext uri="{FF2B5EF4-FFF2-40B4-BE49-F238E27FC236}">
                <a16:creationId xmlns:a16="http://schemas.microsoft.com/office/drawing/2014/main" id="{A28D28DB-3E24-F342-8191-77A59584C249}"/>
              </a:ext>
            </a:extLst>
          </p:cNvPr>
          <p:cNvSpPr txBox="1"/>
          <p:nvPr/>
        </p:nvSpPr>
        <p:spPr>
          <a:xfrm rot="20149667">
            <a:off x="5816600" y="2617882"/>
            <a:ext cx="5245100" cy="1107996"/>
          </a:xfrm>
          <a:prstGeom prst="rect">
            <a:avLst/>
          </a:prstGeom>
          <a:noFill/>
        </p:spPr>
        <p:txBody>
          <a:bodyPr wrap="square" lIns="0" tIns="0" rIns="0" bIns="0" rtlCol="0">
            <a:spAutoFit/>
          </a:bodyPr>
          <a:lstStyle/>
          <a:p>
            <a:r>
              <a:rPr lang="en-US" sz="7200" b="1" dirty="0">
                <a:solidFill>
                  <a:srgbClr val="C00000"/>
                </a:solidFill>
              </a:rPr>
              <a:t>FUTURE</a:t>
            </a:r>
          </a:p>
        </p:txBody>
      </p:sp>
    </p:spTree>
    <p:extLst>
      <p:ext uri="{BB962C8B-B14F-4D97-AF65-F5344CB8AC3E}">
        <p14:creationId xmlns:p14="http://schemas.microsoft.com/office/powerpoint/2010/main" val="45120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389F-4EB5-084B-B0FC-37F6D8C99532}"/>
              </a:ext>
            </a:extLst>
          </p:cNvPr>
          <p:cNvSpPr>
            <a:spLocks noGrp="1"/>
          </p:cNvSpPr>
          <p:nvPr>
            <p:ph type="title"/>
          </p:nvPr>
        </p:nvSpPr>
        <p:spPr/>
        <p:txBody>
          <a:bodyPr/>
          <a:lstStyle/>
          <a:p>
            <a:r>
              <a:rPr lang="en-US" dirty="0"/>
              <a:t>Appendix</a:t>
            </a:r>
          </a:p>
        </p:txBody>
      </p:sp>
      <p:sp>
        <p:nvSpPr>
          <p:cNvPr id="3" name="Subtitle 2">
            <a:extLst>
              <a:ext uri="{FF2B5EF4-FFF2-40B4-BE49-F238E27FC236}">
                <a16:creationId xmlns:a16="http://schemas.microsoft.com/office/drawing/2014/main" id="{F5498FC1-7F3A-0D44-8667-979241415F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6901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extLst/>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89" y="2351245"/>
            <a:ext cx="3534297" cy="105254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18751" y="2159430"/>
            <a:ext cx="3680560" cy="203420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9311" y="2285455"/>
            <a:ext cx="4051479" cy="2019069"/>
          </a:xfrm>
          <a:prstGeom prst="rect">
            <a:avLst/>
          </a:prstGeom>
        </p:spPr>
      </p:pic>
      <p:sp>
        <p:nvSpPr>
          <p:cNvPr id="16" name="TextBox 15"/>
          <p:cNvSpPr txBox="1"/>
          <p:nvPr/>
        </p:nvSpPr>
        <p:spPr>
          <a:xfrm>
            <a:off x="4218751" y="4497917"/>
            <a:ext cx="3687808" cy="861967"/>
          </a:xfrm>
          <a:prstGeom prst="rect">
            <a:avLst/>
          </a:prstGeom>
          <a:noFill/>
        </p:spPr>
        <p:txBody>
          <a:bodyPr wrap="square" lIns="0" tIns="0" rIns="0" bIns="0" rtlCol="0">
            <a:spAutoFit/>
          </a:bodyPr>
          <a:lstStyle/>
          <a:p>
            <a:pPr algn="ctr"/>
            <a:r>
              <a:rPr lang="en-US" sz="1867" dirty="0"/>
              <a:t>2) Create </a:t>
            </a:r>
            <a:r>
              <a:rPr lang="en-US" sz="1867" dirty="0" err="1">
                <a:latin typeface="Courier" charset="0"/>
                <a:ea typeface="Courier" charset="0"/>
                <a:cs typeface="Courier" charset="0"/>
              </a:rPr>
              <a:t>lambda_basic_execution</a:t>
            </a:r>
            <a:endParaRPr lang="en-US" sz="1867" dirty="0">
              <a:latin typeface="Courier" charset="0"/>
              <a:ea typeface="Courier" charset="0"/>
              <a:cs typeface="Courier" charset="0"/>
            </a:endParaRPr>
          </a:p>
          <a:p>
            <a:pPr algn="ctr"/>
            <a:r>
              <a:rPr lang="en-US" sz="1867" dirty="0">
                <a:latin typeface="Courier" charset="0"/>
                <a:ea typeface="Courier" charset="0"/>
                <a:cs typeface="Courier" charset="0"/>
              </a:rPr>
              <a:t>Click Allow</a:t>
            </a:r>
          </a:p>
        </p:txBody>
      </p:sp>
      <p:sp>
        <p:nvSpPr>
          <p:cNvPr id="17" name="TextBox 16"/>
          <p:cNvSpPr txBox="1"/>
          <p:nvPr/>
        </p:nvSpPr>
        <p:spPr>
          <a:xfrm>
            <a:off x="456063" y="4497916"/>
            <a:ext cx="3606623" cy="287323"/>
          </a:xfrm>
          <a:prstGeom prst="rect">
            <a:avLst/>
          </a:prstGeom>
          <a:noFill/>
        </p:spPr>
        <p:txBody>
          <a:bodyPr wrap="square" lIns="0" tIns="0" rIns="0" bIns="0" rtlCol="0">
            <a:spAutoFit/>
          </a:bodyPr>
          <a:lstStyle/>
          <a:p>
            <a:pPr algn="ctr"/>
            <a:r>
              <a:rPr lang="en-US" sz="1867" dirty="0"/>
              <a:t>1) Select “Create a new role”</a:t>
            </a:r>
            <a:endParaRPr lang="en-US" sz="1867" dirty="0">
              <a:latin typeface="Courier" charset="0"/>
              <a:ea typeface="Courier" charset="0"/>
              <a:cs typeface="Courier" charset="0"/>
            </a:endParaRPr>
          </a:p>
        </p:txBody>
      </p:sp>
      <p:sp>
        <p:nvSpPr>
          <p:cNvPr id="18" name="TextBox 17"/>
          <p:cNvSpPr txBox="1"/>
          <p:nvPr/>
        </p:nvSpPr>
        <p:spPr>
          <a:xfrm>
            <a:off x="7899311" y="4497917"/>
            <a:ext cx="4051479" cy="1436612"/>
          </a:xfrm>
          <a:prstGeom prst="rect">
            <a:avLst/>
          </a:prstGeom>
          <a:noFill/>
        </p:spPr>
        <p:txBody>
          <a:bodyPr wrap="square" lIns="0" tIns="0" rIns="0" bIns="0" rtlCol="0">
            <a:spAutoFit/>
          </a:bodyPr>
          <a:lstStyle/>
          <a:p>
            <a:pPr algn="ctr"/>
            <a:r>
              <a:rPr lang="en-US" sz="1867" dirty="0"/>
              <a:t>3) Validate that the new role ‘</a:t>
            </a:r>
            <a:r>
              <a:rPr lang="en-US" sz="1867" dirty="0" err="1"/>
              <a:t>lambda_basic_execution</a:t>
            </a:r>
            <a:r>
              <a:rPr lang="en-US" sz="1867" dirty="0"/>
              <a:t>’ is selected and select your CloudWatch Log group that will trigger this Lambda Function.</a:t>
            </a:r>
            <a:endParaRPr lang="en-US" sz="1867" dirty="0">
              <a:latin typeface="Courier" charset="0"/>
              <a:ea typeface="Courier" charset="0"/>
              <a:cs typeface="Courier" charset="0"/>
            </a:endParaRPr>
          </a:p>
        </p:txBody>
      </p:sp>
      <p:sp>
        <p:nvSpPr>
          <p:cNvPr id="3" name="TextBox 2"/>
          <p:cNvSpPr txBox="1"/>
          <p:nvPr/>
        </p:nvSpPr>
        <p:spPr>
          <a:xfrm>
            <a:off x="771331" y="4640425"/>
            <a:ext cx="65" cy="492443"/>
          </a:xfrm>
          <a:prstGeom prst="rect">
            <a:avLst/>
          </a:prstGeom>
          <a:noFill/>
        </p:spPr>
        <p:txBody>
          <a:bodyPr wrap="none" lIns="0" tIns="0" rIns="0" bIns="0" rtlCol="0">
            <a:spAutoFit/>
          </a:bodyPr>
          <a:lstStyle/>
          <a:p>
            <a:endParaRPr lang="en-US" sz="3200" dirty="0"/>
          </a:p>
        </p:txBody>
      </p:sp>
    </p:spTree>
    <p:extLst>
      <p:ext uri="{BB962C8B-B14F-4D97-AF65-F5344CB8AC3E}">
        <p14:creationId xmlns:p14="http://schemas.microsoft.com/office/powerpoint/2010/main" val="84775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11: Sizing AWS Environment </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335426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51BD-B665-EE49-BA56-8B4A514749A7}"/>
              </a:ext>
            </a:extLst>
          </p:cNvPr>
          <p:cNvSpPr>
            <a:spLocks noGrp="1"/>
          </p:cNvSpPr>
          <p:nvPr>
            <p:ph type="title"/>
          </p:nvPr>
        </p:nvSpPr>
        <p:spPr/>
        <p:txBody>
          <a:bodyPr/>
          <a:lstStyle/>
          <a:p>
            <a:r>
              <a:rPr lang="en-US" dirty="0"/>
              <a:t>AWS ECS Logging in </a:t>
            </a:r>
            <a:r>
              <a:rPr lang="en-US" dirty="0" err="1"/>
              <a:t>Fargate</a:t>
            </a:r>
            <a:endParaRPr lang="en-US" dirty="0"/>
          </a:p>
        </p:txBody>
      </p:sp>
      <p:sp>
        <p:nvSpPr>
          <p:cNvPr id="3" name="Subtitle 2">
            <a:extLst>
              <a:ext uri="{FF2B5EF4-FFF2-40B4-BE49-F238E27FC236}">
                <a16:creationId xmlns:a16="http://schemas.microsoft.com/office/drawing/2014/main" id="{8C941EA0-BD85-D540-9017-AFC0C82E26D4}"/>
              </a:ext>
            </a:extLst>
          </p:cNvPr>
          <p:cNvSpPr>
            <a:spLocks noGrp="1"/>
          </p:cNvSpPr>
          <p:nvPr>
            <p:ph type="subTitle" idx="1"/>
          </p:nvPr>
        </p:nvSpPr>
        <p:spPr/>
        <p:txBody>
          <a:bodyPr/>
          <a:lstStyle/>
          <a:p>
            <a:r>
              <a:rPr lang="en-US" dirty="0"/>
              <a:t>Note EKS </a:t>
            </a:r>
            <a:r>
              <a:rPr lang="en-US" dirty="0" err="1"/>
              <a:t>Fargate</a:t>
            </a:r>
            <a:r>
              <a:rPr lang="en-US" dirty="0"/>
              <a:t> will be covered once it’s available</a:t>
            </a:r>
          </a:p>
        </p:txBody>
      </p:sp>
    </p:spTree>
    <p:extLst>
      <p:ext uri="{BB962C8B-B14F-4D97-AF65-F5344CB8AC3E}">
        <p14:creationId xmlns:p14="http://schemas.microsoft.com/office/powerpoint/2010/main" val="246138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085957" y="1281113"/>
            <a:ext cx="6020087" cy="4622800"/>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1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2266122" cy="139147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20417" y="1238864"/>
            <a:ext cx="1881809" cy="1477328"/>
          </a:xfrm>
          <a:prstGeom prst="rect">
            <a:avLst/>
          </a:prstGeom>
          <a:noFill/>
        </p:spPr>
        <p:txBody>
          <a:bodyPr wrap="square" lIns="0" tIns="0" rIns="0" bIns="0" rtlCol="0">
            <a:spAutoFit/>
          </a:bodyPr>
          <a:lstStyle/>
          <a:p>
            <a:r>
              <a:rPr lang="en-US" sz="2400" dirty="0"/>
              <a:t>Click on Elastic Container Service</a:t>
            </a:r>
          </a:p>
        </p:txBody>
      </p:sp>
    </p:spTree>
    <p:extLst>
      <p:ext uri="{BB962C8B-B14F-4D97-AF65-F5344CB8AC3E}">
        <p14:creationId xmlns:p14="http://schemas.microsoft.com/office/powerpoint/2010/main" val="378291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085957" y="2338503"/>
            <a:ext cx="6020087" cy="250801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2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4161183" cy="186855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765997"/>
            <a:ext cx="1881809" cy="738664"/>
          </a:xfrm>
          <a:prstGeom prst="rect">
            <a:avLst/>
          </a:prstGeom>
          <a:noFill/>
        </p:spPr>
        <p:txBody>
          <a:bodyPr wrap="square" lIns="0" tIns="0" rIns="0" bIns="0" rtlCol="0">
            <a:spAutoFit/>
          </a:bodyPr>
          <a:lstStyle/>
          <a:p>
            <a:r>
              <a:rPr lang="en-US" sz="2400" dirty="0"/>
              <a:t>Click Get Started</a:t>
            </a:r>
          </a:p>
        </p:txBody>
      </p:sp>
    </p:spTree>
    <p:extLst>
      <p:ext uri="{BB962C8B-B14F-4D97-AF65-F5344CB8AC3E}">
        <p14:creationId xmlns:p14="http://schemas.microsoft.com/office/powerpoint/2010/main" val="101556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155564" y="2338503"/>
            <a:ext cx="5880872" cy="2508019"/>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3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2504661"/>
            <a:ext cx="6268279" cy="192156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369332"/>
          </a:xfrm>
          <a:prstGeom prst="rect">
            <a:avLst/>
          </a:prstGeom>
          <a:noFill/>
        </p:spPr>
        <p:txBody>
          <a:bodyPr wrap="square" lIns="0" tIns="0" rIns="0" bIns="0" rtlCol="0">
            <a:spAutoFit/>
          </a:bodyPr>
          <a:lstStyle/>
          <a:p>
            <a:r>
              <a:rPr lang="en-US" sz="2400" dirty="0"/>
              <a:t>Click Edit</a:t>
            </a:r>
          </a:p>
        </p:txBody>
      </p:sp>
    </p:spTree>
    <p:extLst>
      <p:ext uri="{BB962C8B-B14F-4D97-AF65-F5344CB8AC3E}">
        <p14:creationId xmlns:p14="http://schemas.microsoft.com/office/powerpoint/2010/main" val="192252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313044" y="1312888"/>
            <a:ext cx="5950226" cy="4874055"/>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4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1457739" cy="180222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07165" y="2153837"/>
            <a:ext cx="1881809" cy="1477328"/>
          </a:xfrm>
          <a:prstGeom prst="rect">
            <a:avLst/>
          </a:prstGeom>
          <a:noFill/>
        </p:spPr>
        <p:txBody>
          <a:bodyPr wrap="square" lIns="0" tIns="0" rIns="0" bIns="0" rtlCol="0">
            <a:spAutoFit/>
          </a:bodyPr>
          <a:lstStyle/>
          <a:p>
            <a:r>
              <a:rPr lang="en-US" sz="2400" dirty="0"/>
              <a:t>Click Advanced container configuration</a:t>
            </a:r>
          </a:p>
        </p:txBody>
      </p:sp>
    </p:spTree>
    <p:extLst>
      <p:ext uri="{BB962C8B-B14F-4D97-AF65-F5344CB8AC3E}">
        <p14:creationId xmlns:p14="http://schemas.microsoft.com/office/powerpoint/2010/main" val="381803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3"/>
          <a:stretch>
            <a:fillRect/>
          </a:stretch>
        </p:blipFill>
        <p:spPr>
          <a:xfrm>
            <a:off x="3313044" y="2002274"/>
            <a:ext cx="5950226" cy="3495282"/>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5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915478" y="2332383"/>
            <a:ext cx="55659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1033669" y="1448276"/>
            <a:ext cx="1881809" cy="1107996"/>
          </a:xfrm>
          <a:prstGeom prst="rect">
            <a:avLst/>
          </a:prstGeom>
          <a:noFill/>
        </p:spPr>
        <p:txBody>
          <a:bodyPr wrap="square" lIns="0" tIns="0" rIns="0" bIns="0" rtlCol="0">
            <a:spAutoFit/>
          </a:bodyPr>
          <a:lstStyle/>
          <a:p>
            <a:r>
              <a:rPr lang="en-US" sz="2400" dirty="0"/>
              <a:t>Scroll Down to “Storage and Logging.”</a:t>
            </a:r>
          </a:p>
        </p:txBody>
      </p:sp>
      <p:sp>
        <p:nvSpPr>
          <p:cNvPr id="12" name="TextBox 11">
            <a:extLst>
              <a:ext uri="{FF2B5EF4-FFF2-40B4-BE49-F238E27FC236}">
                <a16:creationId xmlns:a16="http://schemas.microsoft.com/office/drawing/2014/main" id="{6FC7405A-BF27-8E4D-8D68-7FB32A44320F}"/>
              </a:ext>
            </a:extLst>
          </p:cNvPr>
          <p:cNvSpPr txBox="1"/>
          <p:nvPr/>
        </p:nvSpPr>
        <p:spPr>
          <a:xfrm>
            <a:off x="1033669" y="3140831"/>
            <a:ext cx="2054088" cy="738664"/>
          </a:xfrm>
          <a:prstGeom prst="rect">
            <a:avLst/>
          </a:prstGeom>
          <a:noFill/>
        </p:spPr>
        <p:txBody>
          <a:bodyPr wrap="square" lIns="0" tIns="0" rIns="0" bIns="0" rtlCol="0">
            <a:spAutoFit/>
          </a:bodyPr>
          <a:lstStyle/>
          <a:p>
            <a:r>
              <a:rPr lang="en-US" sz="2400" dirty="0"/>
              <a:t>Enable “Log Configuration"</a:t>
            </a:r>
          </a:p>
        </p:txBody>
      </p:sp>
      <p:cxnSp>
        <p:nvCxnSpPr>
          <p:cNvPr id="13" name="Straight Arrow Connector 12">
            <a:extLst>
              <a:ext uri="{FF2B5EF4-FFF2-40B4-BE49-F238E27FC236}">
                <a16:creationId xmlns:a16="http://schemas.microsoft.com/office/drawing/2014/main" id="{EA101BEB-07D6-E04E-8204-2157A6C12A6A}"/>
              </a:ext>
            </a:extLst>
          </p:cNvPr>
          <p:cNvCxnSpPr>
            <a:cxnSpLocks/>
          </p:cNvCxnSpPr>
          <p:nvPr/>
        </p:nvCxnSpPr>
        <p:spPr>
          <a:xfrm>
            <a:off x="3094383" y="3440379"/>
            <a:ext cx="1583634" cy="53527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7011265-4D23-9148-909D-9FC2319422FE}"/>
              </a:ext>
            </a:extLst>
          </p:cNvPr>
          <p:cNvSpPr txBox="1"/>
          <p:nvPr/>
        </p:nvSpPr>
        <p:spPr>
          <a:xfrm>
            <a:off x="9660836" y="4020228"/>
            <a:ext cx="2398643" cy="1477328"/>
          </a:xfrm>
          <a:prstGeom prst="rect">
            <a:avLst/>
          </a:prstGeom>
          <a:noFill/>
        </p:spPr>
        <p:txBody>
          <a:bodyPr wrap="square" lIns="0" tIns="0" rIns="0" bIns="0" rtlCol="0">
            <a:spAutoFit/>
          </a:bodyPr>
          <a:lstStyle/>
          <a:p>
            <a:r>
              <a:rPr lang="en-US" sz="2400" dirty="0"/>
              <a:t>Copy the CloudWatch Log group created here.</a:t>
            </a:r>
          </a:p>
        </p:txBody>
      </p:sp>
      <p:cxnSp>
        <p:nvCxnSpPr>
          <p:cNvPr id="16" name="Straight Arrow Connector 15">
            <a:extLst>
              <a:ext uri="{FF2B5EF4-FFF2-40B4-BE49-F238E27FC236}">
                <a16:creationId xmlns:a16="http://schemas.microsoft.com/office/drawing/2014/main" id="{5E7FA04E-02EE-C547-8A09-770C9367396D}"/>
              </a:ext>
            </a:extLst>
          </p:cNvPr>
          <p:cNvCxnSpPr>
            <a:cxnSpLocks/>
          </p:cNvCxnSpPr>
          <p:nvPr/>
        </p:nvCxnSpPr>
        <p:spPr>
          <a:xfrm flipH="1">
            <a:off x="7951305" y="4578626"/>
            <a:ext cx="1603512"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06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754B94-A3F9-244B-AB88-AE07F182AD6E}"/>
              </a:ext>
            </a:extLst>
          </p:cNvPr>
          <p:cNvPicPr>
            <a:picLocks noGrp="1" noChangeAspect="1"/>
          </p:cNvPicPr>
          <p:nvPr>
            <p:ph sz="quarter" idx="10"/>
          </p:nvPr>
        </p:nvPicPr>
        <p:blipFill>
          <a:blip r:embed="rId2"/>
          <a:stretch>
            <a:fillRect/>
          </a:stretch>
        </p:blipFill>
        <p:spPr>
          <a:xfrm>
            <a:off x="3426067" y="1312888"/>
            <a:ext cx="5724180" cy="4874055"/>
          </a:xfrm>
        </p:spPr>
      </p:pic>
      <p:sp>
        <p:nvSpPr>
          <p:cNvPr id="3" name="Title 2">
            <a:extLst>
              <a:ext uri="{FF2B5EF4-FFF2-40B4-BE49-F238E27FC236}">
                <a16:creationId xmlns:a16="http://schemas.microsoft.com/office/drawing/2014/main" id="{1FC8616C-C40A-4543-99EE-F99637A739BB}"/>
              </a:ext>
            </a:extLst>
          </p:cNvPr>
          <p:cNvSpPr>
            <a:spLocks noGrp="1"/>
          </p:cNvSpPr>
          <p:nvPr>
            <p:ph type="title"/>
          </p:nvPr>
        </p:nvSpPr>
        <p:spPr/>
        <p:txBody>
          <a:bodyPr/>
          <a:lstStyle/>
          <a:p>
            <a:r>
              <a:rPr lang="en-US" dirty="0"/>
              <a:t>Setting up Logging for ECS</a:t>
            </a:r>
          </a:p>
        </p:txBody>
      </p:sp>
      <p:sp>
        <p:nvSpPr>
          <p:cNvPr id="4" name="Subtitle 3">
            <a:extLst>
              <a:ext uri="{FF2B5EF4-FFF2-40B4-BE49-F238E27FC236}">
                <a16:creationId xmlns:a16="http://schemas.microsoft.com/office/drawing/2014/main" id="{0CA42FC4-700C-7343-BC21-A9023CCED8BA}"/>
              </a:ext>
            </a:extLst>
          </p:cNvPr>
          <p:cNvSpPr>
            <a:spLocks noGrp="1"/>
          </p:cNvSpPr>
          <p:nvPr>
            <p:ph type="subTitle" idx="12"/>
          </p:nvPr>
        </p:nvSpPr>
        <p:spPr/>
        <p:txBody>
          <a:bodyPr/>
          <a:lstStyle/>
          <a:p>
            <a:r>
              <a:rPr lang="en-US" dirty="0"/>
              <a:t>Step 6 of 10</a:t>
            </a:r>
          </a:p>
        </p:txBody>
      </p:sp>
      <p:cxnSp>
        <p:nvCxnSpPr>
          <p:cNvPr id="8" name="Straight Arrow Connector 7">
            <a:extLst>
              <a:ext uri="{FF2B5EF4-FFF2-40B4-BE49-F238E27FC236}">
                <a16:creationId xmlns:a16="http://schemas.microsoft.com/office/drawing/2014/main" id="{90A51D0D-8A98-B544-97B1-359145F84BA6}"/>
              </a:ext>
            </a:extLst>
          </p:cNvPr>
          <p:cNvCxnSpPr>
            <a:cxnSpLocks/>
          </p:cNvCxnSpPr>
          <p:nvPr/>
        </p:nvCxnSpPr>
        <p:spPr>
          <a:xfrm>
            <a:off x="2080591" y="3631165"/>
            <a:ext cx="6400800" cy="223954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067EC8-CAAC-094B-BAE3-3ED1A602502E}"/>
              </a:ext>
            </a:extLst>
          </p:cNvPr>
          <p:cNvSpPr txBox="1"/>
          <p:nvPr/>
        </p:nvSpPr>
        <p:spPr>
          <a:xfrm>
            <a:off x="875402" y="3288215"/>
            <a:ext cx="1881809" cy="369332"/>
          </a:xfrm>
          <a:prstGeom prst="rect">
            <a:avLst/>
          </a:prstGeom>
          <a:noFill/>
        </p:spPr>
        <p:txBody>
          <a:bodyPr wrap="square" lIns="0" tIns="0" rIns="0" bIns="0" rtlCol="0">
            <a:spAutoFit/>
          </a:bodyPr>
          <a:lstStyle/>
          <a:p>
            <a:r>
              <a:rPr lang="en-US" sz="2400" dirty="0"/>
              <a:t>Click Next</a:t>
            </a:r>
          </a:p>
        </p:txBody>
      </p:sp>
    </p:spTree>
    <p:extLst>
      <p:ext uri="{BB962C8B-B14F-4D97-AF65-F5344CB8AC3E}">
        <p14:creationId xmlns:p14="http://schemas.microsoft.com/office/powerpoint/2010/main" val="220405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EB705CAA-61D3-3042-8E64-6FD4EBA84143}" vid="{E6C75F52-7CE7-584C-A37C-F0B5E7873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545</TotalTime>
  <Words>602</Words>
  <Application>Microsoft Macintosh PowerPoint</Application>
  <PresentationFormat>Widescreen</PresentationFormat>
  <Paragraphs>93</Paragraphs>
  <Slides>28</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ＭＳ Ｐゴシック</vt:lpstr>
      <vt:lpstr>.LucidaGrandeUI</vt:lpstr>
      <vt:lpstr>Arial</vt:lpstr>
      <vt:lpstr>Calibri</vt:lpstr>
      <vt:lpstr>Courier</vt:lpstr>
      <vt:lpstr>Gotham Book</vt:lpstr>
      <vt:lpstr>Mangal</vt:lpstr>
      <vt:lpstr>Wingdings 3</vt:lpstr>
      <vt:lpstr>Splunk2017</vt:lpstr>
      <vt:lpstr>Cooking with AWS and Splunk</vt:lpstr>
      <vt:lpstr>Agenda</vt:lpstr>
      <vt:lpstr>AWS ECS Logging in Fargate</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Setting up Logging for ECS</vt:lpstr>
      <vt:lpstr>CloudWatch Logs  Approach</vt:lpstr>
      <vt:lpstr>Lambda to Splunk HEC</vt:lpstr>
      <vt:lpstr>Create the Lambda Function (1 of )</vt:lpstr>
      <vt:lpstr>Create the Lambda Function (2 of 10)</vt:lpstr>
      <vt:lpstr>Create the Lambda Function (3 of 10)</vt:lpstr>
      <vt:lpstr>Create the Lambda Function (4 of 10)</vt:lpstr>
      <vt:lpstr>Create the Lambda Function (6 of 10)</vt:lpstr>
      <vt:lpstr>Create the Lambda Function (7 of 10)</vt:lpstr>
      <vt:lpstr>Create the Lambda Function (8 of 10)</vt:lpstr>
      <vt:lpstr>Create the Lambda Function (9 of 10)</vt:lpstr>
      <vt:lpstr>Create the Lambda Function (10 of 10)</vt:lpstr>
      <vt:lpstr>Sidecar with Docker Logging Library</vt:lpstr>
      <vt:lpstr>Appendix</vt:lpstr>
      <vt:lpstr>Lambda – How to create custom role</vt:lpstr>
      <vt:lpstr>Continue to Module 11: Sizing AWS Environment </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Microsoft Office User</dc:creator>
  <cp:lastModifiedBy>Microsoft Office User</cp:lastModifiedBy>
  <cp:revision>16</cp:revision>
  <dcterms:created xsi:type="dcterms:W3CDTF">2018-07-19T10:01:05Z</dcterms:created>
  <dcterms:modified xsi:type="dcterms:W3CDTF">2018-08-03T16:40:59Z</dcterms:modified>
</cp:coreProperties>
</file>